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76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5" name="Google Shape;75;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6" name="Google Shape;76;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7" name="Google Shape;77;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8" name="Google Shape;78;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79" name="Google Shape;79;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0" name="Google Shape;80;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7" name="Google Shape;107;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5" name="Google Shape;115;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6" name="Google Shape;116;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7" name="Google Shape;137;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ML Model Results </a:t>
            </a:r>
            <a:r>
              <a:rPr lang="en" sz="1600" b="1">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403750" y="2158248"/>
            <a:ext cx="2597400" cy="193665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a:t>
            </a:r>
            <a:r>
              <a:rPr lang="en" sz="1100" dirty="0">
                <a:latin typeface="Roboto"/>
                <a:ea typeface="Roboto"/>
                <a:cs typeface="Roboto"/>
                <a:sym typeface="Roboto"/>
              </a:rPr>
              <a:t>The ultimate goal for this project is to develop a machine learning (ML) model that predicts user churn. </a:t>
            </a:r>
            <a:r>
              <a:rPr lang="en" sz="1100" b="1" dirty="0">
                <a:solidFill>
                  <a:srgbClr val="000000"/>
                </a:solidFill>
                <a:latin typeface="Roboto"/>
                <a:ea typeface="Roboto"/>
                <a:cs typeface="Roboto"/>
                <a:sym typeface="Roboto"/>
              </a:rPr>
              <a:t>This report offers key insights from Milestone </a:t>
            </a:r>
            <a:r>
              <a:rPr lang="en" sz="1100" b="1" dirty="0">
                <a:latin typeface="Roboto"/>
                <a:ea typeface="Roboto"/>
                <a:cs typeface="Roboto"/>
                <a:sym typeface="Roboto"/>
              </a:rPr>
              <a:t>6.</a:t>
            </a:r>
            <a:endParaRPr sz="1100" dirty="0">
              <a:solidFill>
                <a:srgbClr val="000000"/>
              </a:solidFill>
              <a:latin typeface="Roboto"/>
              <a:ea typeface="Roboto"/>
              <a:cs typeface="Roboto"/>
              <a:sym typeface="Roboto"/>
            </a:endParaRPr>
          </a:p>
        </p:txBody>
      </p:sp>
      <p:sp>
        <p:nvSpPr>
          <p:cNvPr id="153" name="Google Shape;153;p8"/>
          <p:cNvSpPr txBox="1"/>
          <p:nvPr/>
        </p:nvSpPr>
        <p:spPr>
          <a:xfrm>
            <a:off x="3396650" y="1954175"/>
            <a:ext cx="3972000" cy="1667093"/>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 sz="1100" b="1" dirty="0">
                <a:solidFill>
                  <a:schemeClr val="dk1"/>
                </a:solidFill>
                <a:highlight>
                  <a:srgbClr val="FFFFFF"/>
                </a:highlight>
                <a:latin typeface="Roboto"/>
                <a:ea typeface="Roboto"/>
                <a:cs typeface="Roboto"/>
                <a:sym typeface="Roboto"/>
              </a:rPr>
              <a:t>To obtain a model with the highest predictive power, the Waze data team developed two different models to cross-compare results: random forest and XGBoost. </a:t>
            </a:r>
            <a:endParaRPr sz="1100" b="1" dirty="0">
              <a:solidFill>
                <a:schemeClr val="dk1"/>
              </a:solidFill>
              <a:highlight>
                <a:srgbClr val="FFFFFF"/>
              </a:highlight>
              <a:latin typeface="Roboto"/>
              <a:ea typeface="Roboto"/>
              <a:cs typeface="Roboto"/>
              <a:sym typeface="Roboto"/>
            </a:endParaRPr>
          </a:p>
          <a:p>
            <a:pPr marL="0" lvl="0" indent="-184150" algn="l" rtl="0">
              <a:spcBef>
                <a:spcPts val="1000"/>
              </a:spcBef>
              <a:spcAft>
                <a:spcPts val="0"/>
              </a:spcAft>
              <a:buClr>
                <a:schemeClr val="dk1"/>
              </a:buClr>
              <a:buSzPts val="1100"/>
              <a:buFont typeface="Roboto"/>
              <a:buChar char="●"/>
            </a:pPr>
            <a:r>
              <a:rPr lang="en" sz="1100" b="1" dirty="0">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sz="1100" b="1" dirty="0">
              <a:solidFill>
                <a:schemeClr val="dk1"/>
              </a:solidFill>
              <a:latin typeface="Roboto"/>
              <a:ea typeface="Roboto"/>
              <a:cs typeface="Roboto"/>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746876"/>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SzPts val="1100"/>
              <a:buFont typeface="Roboto"/>
              <a:buChar char="●"/>
            </a:pPr>
            <a:r>
              <a:rPr lang="en" sz="1100" b="1" dirty="0">
                <a:latin typeface="Roboto"/>
                <a:ea typeface="Roboto"/>
                <a:cs typeface="Roboto"/>
                <a:sym typeface="Roboto"/>
              </a:rPr>
              <a:t>Engineered features accounted for six of the top 10 features: </a:t>
            </a:r>
            <a:r>
              <a:rPr lang="en" sz="1100" dirty="0">
                <a:latin typeface="Roboto"/>
                <a:ea typeface="Roboto"/>
                <a:cs typeface="Roboto"/>
                <a:sym typeface="Roboto"/>
              </a:rPr>
              <a:t>km_per_hour, percent_sessions_in_last_month, total_sessions_per_day, percent_of_drives_to_favorite, km_per_drive, km_per_driving_day.</a:t>
            </a:r>
            <a:endParaRPr sz="1100" dirty="0">
              <a:latin typeface="Roboto"/>
              <a:ea typeface="Roboto"/>
              <a:cs typeface="Roboto"/>
              <a:sym typeface="Roboto"/>
            </a:endParaRPr>
          </a:p>
          <a:p>
            <a:pPr marL="0" lvl="0" indent="-184150" algn="l" rtl="0">
              <a:spcBef>
                <a:spcPts val="500"/>
              </a:spcBef>
              <a:spcAft>
                <a:spcPts val="0"/>
              </a:spcAft>
              <a:buSzPts val="1100"/>
              <a:buFont typeface="Roboto"/>
              <a:buChar char="●"/>
            </a:pPr>
            <a:r>
              <a:rPr lang="en" sz="1100" b="1" dirty="0">
                <a:latin typeface="Roboto"/>
                <a:ea typeface="Roboto"/>
                <a:cs typeface="Roboto"/>
                <a:sym typeface="Roboto"/>
              </a:rPr>
              <a:t>The XGBoost model fits the data better than the random forest model.</a:t>
            </a:r>
            <a:r>
              <a:rPr lang="en" sz="1100" dirty="0">
                <a:latin typeface="Roboto"/>
                <a:ea typeface="Roboto"/>
                <a:cs typeface="Roboto"/>
                <a:sym typeface="Roboto"/>
              </a:rPr>
              <a:t> Additionally, it’s important to call out that the recall score (17%) is nearly double the score from the previous logistic regression model built in Milestone 5 (with similar accuracy and precision score. </a:t>
            </a:r>
            <a:r>
              <a:rPr lang="en" sz="1100">
                <a:latin typeface="Roboto"/>
                <a:ea typeface="Roboto"/>
                <a:cs typeface="Roboto"/>
                <a:sym typeface="Roboto"/>
              </a:rPr>
              <a:t>)</a:t>
            </a:r>
            <a:endParaRPr sz="1100" dirty="0">
              <a:latin typeface="Roboto"/>
              <a:ea typeface="Roboto"/>
              <a:cs typeface="Roboto"/>
              <a:sym typeface="Roboto"/>
            </a:endParaRPr>
          </a:p>
          <a:p>
            <a:pPr marL="0" lvl="0" indent="-184150" algn="l" rtl="0">
              <a:spcBef>
                <a:spcPts val="500"/>
              </a:spcBef>
              <a:spcAft>
                <a:spcPts val="500"/>
              </a:spcAft>
              <a:buSzPts val="1100"/>
              <a:buFont typeface="Roboto"/>
              <a:buChar char="●"/>
            </a:pPr>
            <a:r>
              <a:rPr lang="en" sz="1100" b="1" dirty="0">
                <a:latin typeface="Roboto"/>
                <a:ea typeface="Roboto"/>
                <a:cs typeface="Roboto"/>
                <a:sym typeface="Roboto"/>
              </a:rPr>
              <a:t>The ensembles of tree-based models in this project milestone are more valuable than a singular logistic regression model because they achieve higher scores across all evaluation metrics and require less preprocessing of the data. However, it is more difficult to understand how they make their predictions.</a:t>
            </a:r>
            <a:endParaRPr sz="1100" b="1" dirty="0">
              <a:latin typeface="Roboto"/>
              <a:ea typeface="Roboto"/>
              <a:cs typeface="Roboto"/>
              <a:sym typeface="Roboto"/>
            </a:endParaRPr>
          </a:p>
        </p:txBody>
      </p:sp>
      <p:sp>
        <p:nvSpPr>
          <p:cNvPr id="156" name="Google Shape;156;p8"/>
          <p:cNvSpPr txBox="1"/>
          <p:nvPr/>
        </p:nvSpPr>
        <p:spPr>
          <a:xfrm>
            <a:off x="235125" y="5431675"/>
            <a:ext cx="2684400" cy="4597200"/>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dirty="0">
                <a:latin typeface="Roboto"/>
                <a:ea typeface="Roboto"/>
                <a:cs typeface="Roboto"/>
                <a:sym typeface="Roboto"/>
              </a:rPr>
              <a:t>The ML models developed for Milestone 6 demonstrate a critical need for additional data in order to more accurately predict user churn. </a:t>
            </a:r>
            <a:endParaRPr sz="1100" b="1" dirty="0">
              <a:latin typeface="Roboto"/>
              <a:ea typeface="Roboto"/>
              <a:cs typeface="Roboto"/>
              <a:sym typeface="Roboto"/>
            </a:endParaRPr>
          </a:p>
          <a:p>
            <a:pPr marL="285750" lvl="0" indent="-184150" algn="l" rtl="0">
              <a:spcBef>
                <a:spcPts val="700"/>
              </a:spcBef>
              <a:spcAft>
                <a:spcPts val="0"/>
              </a:spcAft>
              <a:buSzPts val="1100"/>
              <a:buFont typeface="Roboto"/>
              <a:buChar char="➔"/>
            </a:pPr>
            <a:r>
              <a:rPr lang="en" sz="1100" b="1" dirty="0">
                <a:latin typeface="Roboto"/>
                <a:ea typeface="Roboto"/>
                <a:cs typeface="Roboto"/>
                <a:sym typeface="Roboto"/>
              </a:rPr>
              <a:t>This modeling effort confirms that the current data is insufficient to consistently predict churn. </a:t>
            </a:r>
            <a:r>
              <a:rPr lang="en" sz="1100" dirty="0">
                <a:latin typeface="Roboto"/>
                <a:ea typeface="Roboto"/>
                <a:cs typeface="Roboto"/>
                <a:sym typeface="Roboto"/>
              </a:rPr>
              <a:t>It would be helpful to have drive-level information for each user</a:t>
            </a:r>
            <a:r>
              <a:rPr lang="en" sz="1100" b="1" dirty="0">
                <a:latin typeface="Roboto"/>
                <a:ea typeface="Roboto"/>
                <a:cs typeface="Roboto"/>
                <a:sym typeface="Roboto"/>
              </a:rPr>
              <a:t> </a:t>
            </a:r>
            <a:r>
              <a:rPr lang="en" sz="1100" dirty="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dirty="0">
              <a:latin typeface="Roboto"/>
              <a:ea typeface="Roboto"/>
              <a:cs typeface="Roboto"/>
              <a:sym typeface="Roboto"/>
            </a:endParaRPr>
          </a:p>
          <a:p>
            <a:pPr marL="285750" lvl="0" indent="-184150" algn="l" rtl="0">
              <a:spcBef>
                <a:spcPts val="700"/>
              </a:spcBef>
              <a:spcAft>
                <a:spcPts val="700"/>
              </a:spcAft>
              <a:buClr>
                <a:schemeClr val="dk1"/>
              </a:buClr>
              <a:buSzPts val="1100"/>
              <a:buFont typeface="Roboto"/>
              <a:buChar char="➔"/>
            </a:pPr>
            <a:r>
              <a:rPr lang="en" sz="1100" b="1" dirty="0">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sz="1100" b="1"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446</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Google Sans SemiBold</vt:lpstr>
      <vt:lpstr>PT Sans Narrow</vt:lpstr>
      <vt:lpstr>Google Sans</vt:lpstr>
      <vt:lpstr>Work Sans</vt:lpstr>
      <vt:lpstr>Roboto</vt:lpstr>
      <vt:lpstr>Arial</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Lucas Germinari Carreira</cp:lastModifiedBy>
  <cp:revision>1</cp:revision>
  <dcterms:modified xsi:type="dcterms:W3CDTF">2024-01-31T16:41:18Z</dcterms:modified>
</cp:coreProperties>
</file>